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9" r:id="rId3"/>
    <p:sldId id="284" r:id="rId4"/>
    <p:sldId id="283" r:id="rId5"/>
    <p:sldId id="282" r:id="rId6"/>
    <p:sldId id="285" r:id="rId7"/>
    <p:sldId id="286" r:id="rId8"/>
    <p:sldId id="287" r:id="rId9"/>
    <p:sldId id="288" r:id="rId10"/>
    <p:sldId id="257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58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2341885384382579E-2"/>
          <c:y val="6.7778927341406517E-2"/>
          <c:w val="0.93089022196767424"/>
          <c:h val="0.817944803972398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услуг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97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АСОШ №1</c:v>
                </c:pt>
                <c:pt idx="1">
                  <c:v>АСОШ №2</c:v>
                </c:pt>
                <c:pt idx="2">
                  <c:v>АСОШ №3</c:v>
                </c:pt>
                <c:pt idx="3">
                  <c:v>АНШ №4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</c:v>
                </c:pt>
                <c:pt idx="1">
                  <c:v>16</c:v>
                </c:pt>
                <c:pt idx="2">
                  <c:v>21</c:v>
                </c:pt>
                <c:pt idx="3">
                  <c:v>14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Охват (чел)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АСОШ №1</c:v>
                </c:pt>
                <c:pt idx="1">
                  <c:v>АСОШ №2</c:v>
                </c:pt>
                <c:pt idx="2">
                  <c:v>АСОШ №3</c:v>
                </c:pt>
                <c:pt idx="3">
                  <c:v>АНШ №4</c:v>
                </c:pt>
              </c:strCache>
            </c:strRef>
          </c:cat>
          <c:val>
            <c:numRef>
              <c:f>Лист1!$C$2:$C$5</c:f>
            </c:numRef>
          </c:val>
          <c:shape val="box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АСОШ №1</c:v>
                </c:pt>
                <c:pt idx="1">
                  <c:v>АСОШ №2</c:v>
                </c:pt>
                <c:pt idx="2">
                  <c:v>АСОШ №3</c:v>
                </c:pt>
                <c:pt idx="3">
                  <c:v>АНШ №4</c:v>
                </c:pt>
              </c:strCache>
            </c:strRef>
          </c:cat>
          <c:val>
            <c:numRef>
              <c:f>Лист1!$D$2:$D$5</c:f>
            </c:numRef>
          </c:val>
          <c:shape val="box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852096"/>
        <c:axId val="20857984"/>
        <c:axId val="0"/>
      </c:bar3DChart>
      <c:catAx>
        <c:axId val="20852096"/>
        <c:scaling>
          <c:orientation val="minMax"/>
        </c:scaling>
        <c:delete val="0"/>
        <c:axPos val="b"/>
        <c:majorTickMark val="out"/>
        <c:minorTickMark val="none"/>
        <c:tickLblPos val="nextTo"/>
        <c:crossAx val="20857984"/>
        <c:crosses val="autoZero"/>
        <c:auto val="1"/>
        <c:lblAlgn val="ctr"/>
        <c:lblOffset val="100"/>
        <c:noMultiLvlLbl val="0"/>
      </c:catAx>
      <c:valAx>
        <c:axId val="208579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8520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8088512195962906E-2"/>
          <c:y val="8.2476368366477801E-2"/>
          <c:w val="0.87767534929069191"/>
          <c:h val="0.817944803972398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Охват (чел)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97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АСОШ №1</c:v>
                </c:pt>
                <c:pt idx="1">
                  <c:v>АСОШ №2</c:v>
                </c:pt>
                <c:pt idx="2">
                  <c:v>АСОШ №3</c:v>
                </c:pt>
                <c:pt idx="3">
                  <c:v>АНШ №4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187</c:v>
                </c:pt>
                <c:pt idx="1">
                  <c:v>413</c:v>
                </c:pt>
                <c:pt idx="2">
                  <c:v>274</c:v>
                </c:pt>
                <c:pt idx="3">
                  <c:v>234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Охват (чел)2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АСОШ №1</c:v>
                </c:pt>
                <c:pt idx="1">
                  <c:v>АСОШ №2</c:v>
                </c:pt>
                <c:pt idx="2">
                  <c:v>АСОШ №3</c:v>
                </c:pt>
                <c:pt idx="3">
                  <c:v>АНШ №4</c:v>
                </c:pt>
              </c:strCache>
            </c:strRef>
          </c:cat>
          <c:val>
            <c:numRef>
              <c:f>Лист1!$C$2:$C$5</c:f>
            </c:numRef>
          </c:val>
          <c:shape val="box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АСОШ №1</c:v>
                </c:pt>
                <c:pt idx="1">
                  <c:v>АСОШ №2</c:v>
                </c:pt>
                <c:pt idx="2">
                  <c:v>АСОШ №3</c:v>
                </c:pt>
                <c:pt idx="3">
                  <c:v>АНШ №4</c:v>
                </c:pt>
              </c:strCache>
            </c:strRef>
          </c:cat>
          <c:val>
            <c:numRef>
              <c:f>Лист1!$D$2:$D$5</c:f>
            </c:numRef>
          </c:val>
          <c:shape val="box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1015936"/>
        <c:axId val="21025920"/>
        <c:axId val="0"/>
      </c:bar3DChart>
      <c:catAx>
        <c:axId val="21015936"/>
        <c:scaling>
          <c:orientation val="minMax"/>
        </c:scaling>
        <c:delete val="0"/>
        <c:axPos val="b"/>
        <c:majorTickMark val="out"/>
        <c:minorTickMark val="none"/>
        <c:tickLblPos val="nextTo"/>
        <c:crossAx val="21025920"/>
        <c:crosses val="autoZero"/>
        <c:auto val="1"/>
        <c:lblAlgn val="ctr"/>
        <c:lblOffset val="100"/>
        <c:noMultiLvlLbl val="0"/>
      </c:catAx>
      <c:valAx>
        <c:axId val="210259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159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2770750567944556E-2"/>
          <c:y val="8.2740806577047007E-2"/>
          <c:w val="0.95722924943205545"/>
          <c:h val="0.7052646156599884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услуг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97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Лист1!$A$2:$A$8</c:f>
              <c:strCache>
                <c:ptCount val="7"/>
                <c:pt idx="0">
                  <c:v>Ромашка</c:v>
                </c:pt>
                <c:pt idx="1">
                  <c:v>Зайчик</c:v>
                </c:pt>
                <c:pt idx="2">
                  <c:v>Петушок</c:v>
                </c:pt>
                <c:pt idx="3">
                  <c:v>Березка</c:v>
                </c:pt>
                <c:pt idx="4">
                  <c:v>Солнышко</c:v>
                </c:pt>
                <c:pt idx="5">
                  <c:v>Пчелка</c:v>
                </c:pt>
                <c:pt idx="6">
                  <c:v>Дюймовочка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7</c:v>
                </c:pt>
                <c:pt idx="3">
                  <c:v>5</c:v>
                </c:pt>
                <c:pt idx="4">
                  <c:v>6</c:v>
                </c:pt>
                <c:pt idx="5">
                  <c:v>6</c:v>
                </c:pt>
                <c:pt idx="6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Охват (чел)</c:v>
                </c:pt>
              </c:strCache>
            </c:strRef>
          </c:tx>
          <c:invertIfNegative val="0"/>
          <c:cat>
            <c:strRef>
              <c:f>Лист1!$A$2:$A$8</c:f>
              <c:strCache>
                <c:ptCount val="7"/>
                <c:pt idx="0">
                  <c:v>Ромашка</c:v>
                </c:pt>
                <c:pt idx="1">
                  <c:v>Зайчик</c:v>
                </c:pt>
                <c:pt idx="2">
                  <c:v>Петушок</c:v>
                </c:pt>
                <c:pt idx="3">
                  <c:v>Березка</c:v>
                </c:pt>
                <c:pt idx="4">
                  <c:v>Солнышко</c:v>
                </c:pt>
                <c:pt idx="5">
                  <c:v>Пчелка</c:v>
                </c:pt>
                <c:pt idx="6">
                  <c:v>Дюймовочка</c:v>
                </c:pt>
              </c:strCache>
            </c:strRef>
          </c:cat>
          <c:val>
            <c:numRef>
              <c:f>Лист1!$C$2:$C$8</c:f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Лист1!$A$2:$A$8</c:f>
              <c:strCache>
                <c:ptCount val="7"/>
                <c:pt idx="0">
                  <c:v>Ромашка</c:v>
                </c:pt>
                <c:pt idx="1">
                  <c:v>Зайчик</c:v>
                </c:pt>
                <c:pt idx="2">
                  <c:v>Петушок</c:v>
                </c:pt>
                <c:pt idx="3">
                  <c:v>Березка</c:v>
                </c:pt>
                <c:pt idx="4">
                  <c:v>Солнышко</c:v>
                </c:pt>
                <c:pt idx="5">
                  <c:v>Пчелка</c:v>
                </c:pt>
                <c:pt idx="6">
                  <c:v>Дюймовочка</c:v>
                </c:pt>
              </c:strCache>
            </c:strRef>
          </c:cat>
          <c:val>
            <c:numRef>
              <c:f>Лист1!$D$2:$D$8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2433152"/>
        <c:axId val="22443136"/>
        <c:axId val="0"/>
      </c:bar3DChart>
      <c:catAx>
        <c:axId val="22433152"/>
        <c:scaling>
          <c:orientation val="minMax"/>
        </c:scaling>
        <c:delete val="0"/>
        <c:axPos val="b"/>
        <c:majorTickMark val="out"/>
        <c:minorTickMark val="none"/>
        <c:tickLblPos val="nextTo"/>
        <c:crossAx val="22443136"/>
        <c:crosses val="autoZero"/>
        <c:auto val="1"/>
        <c:lblAlgn val="ctr"/>
        <c:lblOffset val="100"/>
        <c:noMultiLvlLbl val="0"/>
      </c:catAx>
      <c:valAx>
        <c:axId val="224431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4331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0389329346547708E-2"/>
          <c:y val="9.7473930365761838E-2"/>
          <c:w val="0.92961067065345226"/>
          <c:h val="0.7077138034045600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Охват (чел)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97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Лист1!$A$2:$A$8</c:f>
              <c:strCache>
                <c:ptCount val="7"/>
                <c:pt idx="0">
                  <c:v>Ромашка</c:v>
                </c:pt>
                <c:pt idx="1">
                  <c:v>Зайчик</c:v>
                </c:pt>
                <c:pt idx="2">
                  <c:v>Петушок</c:v>
                </c:pt>
                <c:pt idx="3">
                  <c:v>Березка</c:v>
                </c:pt>
                <c:pt idx="4">
                  <c:v>Солнышко</c:v>
                </c:pt>
                <c:pt idx="5">
                  <c:v>Пчелка</c:v>
                </c:pt>
                <c:pt idx="6">
                  <c:v>Дюймовочка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102</c:v>
                </c:pt>
                <c:pt idx="1">
                  <c:v>68</c:v>
                </c:pt>
                <c:pt idx="2">
                  <c:v>211</c:v>
                </c:pt>
                <c:pt idx="3">
                  <c:v>132</c:v>
                </c:pt>
                <c:pt idx="4">
                  <c:v>176</c:v>
                </c:pt>
                <c:pt idx="5">
                  <c:v>151</c:v>
                </c:pt>
                <c:pt idx="6">
                  <c:v>32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Охват (чел)2</c:v>
                </c:pt>
              </c:strCache>
            </c:strRef>
          </c:tx>
          <c:invertIfNegative val="0"/>
          <c:cat>
            <c:strRef>
              <c:f>Лист1!$A$2:$A$8</c:f>
              <c:strCache>
                <c:ptCount val="7"/>
                <c:pt idx="0">
                  <c:v>Ромашка</c:v>
                </c:pt>
                <c:pt idx="1">
                  <c:v>Зайчик</c:v>
                </c:pt>
                <c:pt idx="2">
                  <c:v>Петушок</c:v>
                </c:pt>
                <c:pt idx="3">
                  <c:v>Березка</c:v>
                </c:pt>
                <c:pt idx="4">
                  <c:v>Солнышко</c:v>
                </c:pt>
                <c:pt idx="5">
                  <c:v>Пчелка</c:v>
                </c:pt>
                <c:pt idx="6">
                  <c:v>Дюймовочка</c:v>
                </c:pt>
              </c:strCache>
            </c:strRef>
          </c:cat>
          <c:val>
            <c:numRef>
              <c:f>Лист1!$C$2:$C$8</c:f>
            </c:numRef>
          </c:val>
          <c:shape val="box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Лист1!$A$2:$A$8</c:f>
              <c:strCache>
                <c:ptCount val="7"/>
                <c:pt idx="0">
                  <c:v>Ромашка</c:v>
                </c:pt>
                <c:pt idx="1">
                  <c:v>Зайчик</c:v>
                </c:pt>
                <c:pt idx="2">
                  <c:v>Петушок</c:v>
                </c:pt>
                <c:pt idx="3">
                  <c:v>Березка</c:v>
                </c:pt>
                <c:pt idx="4">
                  <c:v>Солнышко</c:v>
                </c:pt>
                <c:pt idx="5">
                  <c:v>Пчелка</c:v>
                </c:pt>
                <c:pt idx="6">
                  <c:v>Дюймовочка</c:v>
                </c:pt>
              </c:strCache>
            </c:strRef>
          </c:cat>
          <c:val>
            <c:numRef>
              <c:f>Лист1!$D$2:$D$8</c:f>
            </c:numRef>
          </c:val>
          <c:shape val="box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347776"/>
        <c:axId val="28353664"/>
        <c:axId val="0"/>
      </c:bar3DChart>
      <c:catAx>
        <c:axId val="28347776"/>
        <c:scaling>
          <c:orientation val="minMax"/>
        </c:scaling>
        <c:delete val="0"/>
        <c:axPos val="b"/>
        <c:majorTickMark val="out"/>
        <c:minorTickMark val="none"/>
        <c:tickLblPos val="nextTo"/>
        <c:crossAx val="28353664"/>
        <c:crosses val="autoZero"/>
        <c:auto val="1"/>
        <c:lblAlgn val="ctr"/>
        <c:lblOffset val="100"/>
        <c:noMultiLvlLbl val="0"/>
      </c:catAx>
      <c:valAx>
        <c:axId val="283536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83477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001134730549652E-2"/>
          <c:y val="2.5838055030922489E-2"/>
          <c:w val="0.95998865269450351"/>
          <c:h val="0.7992310113691071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услуг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97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Лист1!$A$2:$A$14</c:f>
              <c:strCache>
                <c:ptCount val="13"/>
                <c:pt idx="0">
                  <c:v>Ст.Шент</c:v>
                </c:pt>
                <c:pt idx="1">
                  <c:v>Леваш.</c:v>
                </c:pt>
                <c:pt idx="2">
                  <c:v>М.Курн.</c:v>
                </c:pt>
                <c:pt idx="3">
                  <c:v>Родник.</c:v>
                </c:pt>
                <c:pt idx="4">
                  <c:v>Кр.Бар.</c:v>
                </c:pt>
                <c:pt idx="5">
                  <c:v>П.Шент.</c:v>
                </c:pt>
                <c:pt idx="6">
                  <c:v>Речен.</c:v>
                </c:pt>
                <c:pt idx="7">
                  <c:v>Ромод.</c:v>
                </c:pt>
                <c:pt idx="8">
                  <c:v>Сахар.</c:v>
                </c:pt>
                <c:pt idx="9">
                  <c:v>Курк.</c:v>
                </c:pt>
                <c:pt idx="10">
                  <c:v>Б.Тиг.</c:v>
                </c:pt>
                <c:pt idx="11">
                  <c:v>Б.Пол.</c:v>
                </c:pt>
                <c:pt idx="12">
                  <c:v>Ялкин.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6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6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  <c:pt idx="12">
                  <c:v>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Охват (чел)</c:v>
                </c:pt>
              </c:strCache>
            </c:strRef>
          </c:tx>
          <c:invertIfNegative val="0"/>
          <c:cat>
            <c:strRef>
              <c:f>Лист1!$A$2:$A$14</c:f>
              <c:strCache>
                <c:ptCount val="13"/>
                <c:pt idx="0">
                  <c:v>Ст.Шент</c:v>
                </c:pt>
                <c:pt idx="1">
                  <c:v>Леваш.</c:v>
                </c:pt>
                <c:pt idx="2">
                  <c:v>М.Курн.</c:v>
                </c:pt>
                <c:pt idx="3">
                  <c:v>Родник.</c:v>
                </c:pt>
                <c:pt idx="4">
                  <c:v>Кр.Бар.</c:v>
                </c:pt>
                <c:pt idx="5">
                  <c:v>П.Шент.</c:v>
                </c:pt>
                <c:pt idx="6">
                  <c:v>Речен.</c:v>
                </c:pt>
                <c:pt idx="7">
                  <c:v>Ромод.</c:v>
                </c:pt>
                <c:pt idx="8">
                  <c:v>Сахар.</c:v>
                </c:pt>
                <c:pt idx="9">
                  <c:v>Курк.</c:v>
                </c:pt>
                <c:pt idx="10">
                  <c:v>Б.Тиг.</c:v>
                </c:pt>
                <c:pt idx="11">
                  <c:v>Б.Пол.</c:v>
                </c:pt>
                <c:pt idx="12">
                  <c:v>Ялкин.</c:v>
                </c:pt>
              </c:strCache>
            </c:strRef>
          </c:cat>
          <c:val>
            <c:numRef>
              <c:f>Лист1!$C$2:$C$14</c:f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Лист1!$A$2:$A$14</c:f>
              <c:strCache>
                <c:ptCount val="13"/>
                <c:pt idx="0">
                  <c:v>Ст.Шент</c:v>
                </c:pt>
                <c:pt idx="1">
                  <c:v>Леваш.</c:v>
                </c:pt>
                <c:pt idx="2">
                  <c:v>М.Курн.</c:v>
                </c:pt>
                <c:pt idx="3">
                  <c:v>Родник.</c:v>
                </c:pt>
                <c:pt idx="4">
                  <c:v>Кр.Бар.</c:v>
                </c:pt>
                <c:pt idx="5">
                  <c:v>П.Шент.</c:v>
                </c:pt>
                <c:pt idx="6">
                  <c:v>Речен.</c:v>
                </c:pt>
                <c:pt idx="7">
                  <c:v>Ромод.</c:v>
                </c:pt>
                <c:pt idx="8">
                  <c:v>Сахар.</c:v>
                </c:pt>
                <c:pt idx="9">
                  <c:v>Курк.</c:v>
                </c:pt>
                <c:pt idx="10">
                  <c:v>Б.Тиг.</c:v>
                </c:pt>
                <c:pt idx="11">
                  <c:v>Б.Пол.</c:v>
                </c:pt>
                <c:pt idx="12">
                  <c:v>Ялкин.</c:v>
                </c:pt>
              </c:strCache>
            </c:strRef>
          </c:cat>
          <c:val>
            <c:numRef>
              <c:f>Лист1!$D$2:$D$14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396928"/>
        <c:axId val="28398720"/>
        <c:axId val="0"/>
      </c:bar3DChart>
      <c:catAx>
        <c:axId val="28396928"/>
        <c:scaling>
          <c:orientation val="minMax"/>
        </c:scaling>
        <c:delete val="0"/>
        <c:axPos val="b"/>
        <c:majorTickMark val="out"/>
        <c:minorTickMark val="none"/>
        <c:tickLblPos val="nextTo"/>
        <c:crossAx val="28398720"/>
        <c:crosses val="autoZero"/>
        <c:auto val="1"/>
        <c:lblAlgn val="ctr"/>
        <c:lblOffset val="100"/>
        <c:noMultiLvlLbl val="0"/>
      </c:catAx>
      <c:valAx>
        <c:axId val="283987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83969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2806649168853893E-2"/>
          <c:y val="2.4966006111743277E-2"/>
          <c:w val="0.94719335083114609"/>
          <c:h val="0.8060072568005668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Охват (чел)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97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Лист1!$A$2:$A$14</c:f>
              <c:strCache>
                <c:ptCount val="13"/>
                <c:pt idx="0">
                  <c:v>Ст.Шент</c:v>
                </c:pt>
                <c:pt idx="1">
                  <c:v>Леваш.</c:v>
                </c:pt>
                <c:pt idx="2">
                  <c:v>М.Курн.</c:v>
                </c:pt>
                <c:pt idx="3">
                  <c:v>Родник.</c:v>
                </c:pt>
                <c:pt idx="4">
                  <c:v>Кр.Бар.</c:v>
                </c:pt>
                <c:pt idx="5">
                  <c:v>П.Шент.</c:v>
                </c:pt>
                <c:pt idx="6">
                  <c:v>Реченс.</c:v>
                </c:pt>
                <c:pt idx="7">
                  <c:v>Ромод.</c:v>
                </c:pt>
                <c:pt idx="8">
                  <c:v>Сахар.</c:v>
                </c:pt>
                <c:pt idx="9">
                  <c:v>Курк.</c:v>
                </c:pt>
                <c:pt idx="10">
                  <c:v>Б.Тиг.</c:v>
                </c:pt>
                <c:pt idx="11">
                  <c:v>Б.Пол.</c:v>
                </c:pt>
                <c:pt idx="12">
                  <c:v>Ялкин.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58</c:v>
                </c:pt>
                <c:pt idx="1">
                  <c:v>62</c:v>
                </c:pt>
                <c:pt idx="2">
                  <c:v>40</c:v>
                </c:pt>
                <c:pt idx="3">
                  <c:v>9</c:v>
                </c:pt>
                <c:pt idx="4">
                  <c:v>6</c:v>
                </c:pt>
                <c:pt idx="5">
                  <c:v>21</c:v>
                </c:pt>
                <c:pt idx="6">
                  <c:v>7</c:v>
                </c:pt>
                <c:pt idx="7">
                  <c:v>55</c:v>
                </c:pt>
                <c:pt idx="8">
                  <c:v>10</c:v>
                </c:pt>
                <c:pt idx="9">
                  <c:v>14</c:v>
                </c:pt>
                <c:pt idx="10">
                  <c:v>15</c:v>
                </c:pt>
                <c:pt idx="11">
                  <c:v>46</c:v>
                </c:pt>
                <c:pt idx="12">
                  <c:v>30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Охват (чел)2</c:v>
                </c:pt>
              </c:strCache>
            </c:strRef>
          </c:tx>
          <c:invertIfNegative val="0"/>
          <c:cat>
            <c:strRef>
              <c:f>Лист1!$A$2:$A$14</c:f>
              <c:strCache>
                <c:ptCount val="13"/>
                <c:pt idx="0">
                  <c:v>Ст.Шент</c:v>
                </c:pt>
                <c:pt idx="1">
                  <c:v>Леваш.</c:v>
                </c:pt>
                <c:pt idx="2">
                  <c:v>М.Курн.</c:v>
                </c:pt>
                <c:pt idx="3">
                  <c:v>Родник.</c:v>
                </c:pt>
                <c:pt idx="4">
                  <c:v>Кр.Бар.</c:v>
                </c:pt>
                <c:pt idx="5">
                  <c:v>П.Шент.</c:v>
                </c:pt>
                <c:pt idx="6">
                  <c:v>Реченс.</c:v>
                </c:pt>
                <c:pt idx="7">
                  <c:v>Ромод.</c:v>
                </c:pt>
                <c:pt idx="8">
                  <c:v>Сахар.</c:v>
                </c:pt>
                <c:pt idx="9">
                  <c:v>Курк.</c:v>
                </c:pt>
                <c:pt idx="10">
                  <c:v>Б.Тиг.</c:v>
                </c:pt>
                <c:pt idx="11">
                  <c:v>Б.Пол.</c:v>
                </c:pt>
                <c:pt idx="12">
                  <c:v>Ялкин.</c:v>
                </c:pt>
              </c:strCache>
            </c:strRef>
          </c:cat>
          <c:val>
            <c:numRef>
              <c:f>Лист1!$C$2:$C$14</c:f>
            </c:numRef>
          </c:val>
          <c:shape val="box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Лист1!$A$2:$A$14</c:f>
              <c:strCache>
                <c:ptCount val="13"/>
                <c:pt idx="0">
                  <c:v>Ст.Шент</c:v>
                </c:pt>
                <c:pt idx="1">
                  <c:v>Леваш.</c:v>
                </c:pt>
                <c:pt idx="2">
                  <c:v>М.Курн.</c:v>
                </c:pt>
                <c:pt idx="3">
                  <c:v>Родник.</c:v>
                </c:pt>
                <c:pt idx="4">
                  <c:v>Кр.Бар.</c:v>
                </c:pt>
                <c:pt idx="5">
                  <c:v>П.Шент.</c:v>
                </c:pt>
                <c:pt idx="6">
                  <c:v>Реченс.</c:v>
                </c:pt>
                <c:pt idx="7">
                  <c:v>Ромод.</c:v>
                </c:pt>
                <c:pt idx="8">
                  <c:v>Сахар.</c:v>
                </c:pt>
                <c:pt idx="9">
                  <c:v>Курк.</c:v>
                </c:pt>
                <c:pt idx="10">
                  <c:v>Б.Тиг.</c:v>
                </c:pt>
                <c:pt idx="11">
                  <c:v>Б.Пол.</c:v>
                </c:pt>
                <c:pt idx="12">
                  <c:v>Ялкин.</c:v>
                </c:pt>
              </c:strCache>
            </c:strRef>
          </c:cat>
          <c:val>
            <c:numRef>
              <c:f>Лист1!$D$2:$D$14</c:f>
            </c:numRef>
          </c:val>
          <c:shape val="box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745088"/>
        <c:axId val="28755072"/>
        <c:axId val="0"/>
      </c:bar3DChart>
      <c:catAx>
        <c:axId val="28745088"/>
        <c:scaling>
          <c:orientation val="minMax"/>
        </c:scaling>
        <c:delete val="0"/>
        <c:axPos val="b"/>
        <c:majorTickMark val="out"/>
        <c:minorTickMark val="none"/>
        <c:tickLblPos val="nextTo"/>
        <c:crossAx val="28755072"/>
        <c:crosses val="autoZero"/>
        <c:auto val="1"/>
        <c:lblAlgn val="ctr"/>
        <c:lblOffset val="100"/>
        <c:noMultiLvlLbl val="0"/>
      </c:catAx>
      <c:valAx>
        <c:axId val="287550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87450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2CB4-18CB-454B-A7E3-AA5488161AEB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52B7B-2EF6-47E0-AB70-B59889354D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2CB4-18CB-454B-A7E3-AA5488161AEB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52B7B-2EF6-47E0-AB70-B59889354D5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2CB4-18CB-454B-A7E3-AA5488161AEB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52B7B-2EF6-47E0-AB70-B59889354D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2CB4-18CB-454B-A7E3-AA5488161AEB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52B7B-2EF6-47E0-AB70-B59889354D5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2CB4-18CB-454B-A7E3-AA5488161AEB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52B7B-2EF6-47E0-AB70-B59889354D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2CB4-18CB-454B-A7E3-AA5488161AEB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52B7B-2EF6-47E0-AB70-B59889354D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2CB4-18CB-454B-A7E3-AA5488161AEB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52B7B-2EF6-47E0-AB70-B59889354D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2CB4-18CB-454B-A7E3-AA5488161AEB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52B7B-2EF6-47E0-AB70-B59889354D52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2CB4-18CB-454B-A7E3-AA5488161AEB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52B7B-2EF6-47E0-AB70-B59889354D5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2CB4-18CB-454B-A7E3-AA5488161AEB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52B7B-2EF6-47E0-AB70-B59889354D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2CB4-18CB-454B-A7E3-AA5488161AEB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52B7B-2EF6-47E0-AB70-B59889354D52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16C2CB4-18CB-454B-A7E3-AA5488161AEB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8A52B7B-2EF6-47E0-AB70-B59889354D5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3861048"/>
            <a:ext cx="7628384" cy="134806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</a:t>
            </a:r>
            <a:r>
              <a:rPr lang="ru-RU" sz="49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проделанной работе</a:t>
            </a:r>
            <a:br>
              <a:rPr lang="ru-RU" sz="49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9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Психолого- педагогической службы Алексеевского МР РТ</a:t>
            </a:r>
            <a:br>
              <a:rPr lang="ru-RU" sz="49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49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январь-апрель 2017г.</a:t>
            </a:r>
            <a:endParaRPr lang="ru-RU" sz="49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5229200"/>
            <a:ext cx="6400800" cy="14732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1875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8410431"/>
              </p:ext>
            </p:extLst>
          </p:nvPr>
        </p:nvGraphicFramePr>
        <p:xfrm>
          <a:off x="323850" y="981075"/>
          <a:ext cx="8280399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6182"/>
                <a:gridCol w="504056"/>
                <a:gridCol w="792088"/>
                <a:gridCol w="2448073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услуг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(кол-во человек)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Психодиагностика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Коррекционно-развивающие</a:t>
                      </a:r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занятия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Профилактическая работа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454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Просветительская</a:t>
                      </a:r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работа</a:t>
                      </a:r>
                      <a:endParaRPr lang="ru-RU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Консультирование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Логопедическое</a:t>
                      </a:r>
                      <a:r>
                        <a:rPr lang="ru-RU" sz="24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обследование</a:t>
                      </a:r>
                      <a:endParaRPr lang="ru-RU" sz="2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обследованных</a:t>
                      </a:r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детей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нуждающихся в коррекции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проведенных</a:t>
                      </a:r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занятий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занимающихся</a:t>
                      </a:r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детей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147248" cy="642400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Статистическая справка за январь-апрель 2017г. 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56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2986153"/>
              </p:ext>
            </p:extLst>
          </p:nvPr>
        </p:nvGraphicFramePr>
        <p:xfrm>
          <a:off x="467544" y="1268760"/>
          <a:ext cx="8352928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14645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Количество предоставленных услуг</a:t>
            </a:r>
            <a:br>
              <a:rPr lang="ru-RU" sz="3200" dirty="0" smtClean="0"/>
            </a:br>
            <a:r>
              <a:rPr lang="ru-RU" sz="3200" dirty="0" smtClean="0"/>
              <a:t> (школы </a:t>
            </a:r>
            <a:r>
              <a:rPr lang="ru-RU" sz="3200" dirty="0" err="1" smtClean="0"/>
              <a:t>пгт.Алексеевское</a:t>
            </a:r>
            <a:r>
              <a:rPr lang="ru-RU" sz="3200" dirty="0" smtClean="0"/>
              <a:t>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183238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6859160"/>
              </p:ext>
            </p:extLst>
          </p:nvPr>
        </p:nvGraphicFramePr>
        <p:xfrm>
          <a:off x="107504" y="1268760"/>
          <a:ext cx="8712968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404664"/>
            <a:ext cx="8229600" cy="1252728"/>
          </a:xfrm>
        </p:spPr>
        <p:txBody>
          <a:bodyPr>
            <a:noAutofit/>
          </a:bodyPr>
          <a:lstStyle/>
          <a:p>
            <a:r>
              <a:rPr lang="ru-RU" sz="3200" dirty="0" smtClean="0"/>
              <a:t>Общий охват участников образовательного процесса (школы </a:t>
            </a:r>
            <a:r>
              <a:rPr lang="ru-RU" sz="3200" dirty="0" err="1" smtClean="0"/>
              <a:t>пгт.Алексеевское</a:t>
            </a:r>
            <a:r>
              <a:rPr lang="ru-RU" sz="3200" dirty="0" smtClean="0"/>
              <a:t>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10538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3471207"/>
              </p:ext>
            </p:extLst>
          </p:nvPr>
        </p:nvGraphicFramePr>
        <p:xfrm>
          <a:off x="323528" y="1268760"/>
          <a:ext cx="8496944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25272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Количество предоставленных услуг</a:t>
            </a:r>
            <a:br>
              <a:rPr lang="ru-RU" sz="3200" dirty="0" smtClean="0"/>
            </a:br>
            <a:r>
              <a:rPr lang="ru-RU" sz="3200" dirty="0" smtClean="0"/>
              <a:t> (ДОУ </a:t>
            </a:r>
            <a:r>
              <a:rPr lang="ru-RU" sz="3200" dirty="0" err="1" smtClean="0"/>
              <a:t>пгт.Алексеевское</a:t>
            </a:r>
            <a:r>
              <a:rPr lang="ru-RU" sz="3200" dirty="0" smtClean="0"/>
              <a:t>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14408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8977105"/>
              </p:ext>
            </p:extLst>
          </p:nvPr>
        </p:nvGraphicFramePr>
        <p:xfrm>
          <a:off x="467544" y="1340768"/>
          <a:ext cx="8352928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404664"/>
            <a:ext cx="8229600" cy="1252728"/>
          </a:xfrm>
        </p:spPr>
        <p:txBody>
          <a:bodyPr>
            <a:noAutofit/>
          </a:bodyPr>
          <a:lstStyle/>
          <a:p>
            <a:r>
              <a:rPr lang="ru-RU" sz="3200" dirty="0" smtClean="0"/>
              <a:t>Общий охват участников образовательного процесса (ДОУ </a:t>
            </a:r>
            <a:r>
              <a:rPr lang="ru-RU" sz="3200" dirty="0" err="1" smtClean="0"/>
              <a:t>пгт.Алексеевское</a:t>
            </a:r>
            <a:r>
              <a:rPr lang="ru-RU" sz="3200" dirty="0" smtClean="0"/>
              <a:t>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02076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9821727"/>
              </p:ext>
            </p:extLst>
          </p:nvPr>
        </p:nvGraphicFramePr>
        <p:xfrm>
          <a:off x="107504" y="1268760"/>
          <a:ext cx="9145016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Количество предоставленных услуг </a:t>
            </a:r>
            <a:br>
              <a:rPr lang="ru-RU" sz="3200" dirty="0" smtClean="0"/>
            </a:br>
            <a:r>
              <a:rPr lang="ru-RU" sz="3200" dirty="0" smtClean="0"/>
              <a:t>(школы района)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0173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2351912"/>
              </p:ext>
            </p:extLst>
          </p:nvPr>
        </p:nvGraphicFramePr>
        <p:xfrm>
          <a:off x="0" y="1268760"/>
          <a:ext cx="9144000" cy="5589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1252728"/>
          </a:xfrm>
        </p:spPr>
        <p:txBody>
          <a:bodyPr>
            <a:noAutofit/>
          </a:bodyPr>
          <a:lstStyle/>
          <a:p>
            <a:r>
              <a:rPr lang="ru-RU" sz="3200" dirty="0" smtClean="0"/>
              <a:t>Общий охват участников образовательного процесса (школы района)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642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124744"/>
            <a:ext cx="8424935" cy="5328592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Лебединская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оош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(17.05.17)</a:t>
            </a:r>
          </a:p>
          <a:p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Чувашскомайнская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оош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(-)</a:t>
            </a:r>
          </a:p>
          <a:p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Ерыклинская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оош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(10.05.17)</a:t>
            </a:r>
          </a:p>
          <a:p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Шаминская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оош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(10.05.17)</a:t>
            </a:r>
          </a:p>
          <a:p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Билярская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сош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(10.05.17)</a:t>
            </a:r>
          </a:p>
          <a:p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Среднетиганская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сош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(-)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30432"/>
          </a:xfrm>
        </p:spPr>
        <p:txBody>
          <a:bodyPr/>
          <a:lstStyle/>
          <a:p>
            <a:r>
              <a:rPr lang="ru-RU" dirty="0" smtClean="0"/>
              <a:t>Оставшиеся ОУ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989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6587854"/>
              </p:ext>
            </p:extLst>
          </p:nvPr>
        </p:nvGraphicFramePr>
        <p:xfrm>
          <a:off x="323528" y="1052735"/>
          <a:ext cx="8641085" cy="551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656184"/>
                <a:gridCol w="720080"/>
                <a:gridCol w="504056"/>
                <a:gridCol w="3816549"/>
              </a:tblGrid>
              <a:tr h="669052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Тема, форма работы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55788">
                <a:tc>
                  <a:txBody>
                    <a:bodyPr/>
                    <a:lstStyle/>
                    <a:p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 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просвещение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Выступление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педсовете «Профилактика суицидов»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69052"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Род.собрание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«Профилактика суицидов»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762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класс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Занятие «Дружный класс»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762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класс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профессиональной направленности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26876">
                <a:tc>
                  <a:txBody>
                    <a:bodyPr/>
                    <a:lstStyle/>
                    <a:p>
                      <a:endParaRPr lang="ru-RU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класс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Занятие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Программе  «Формула успеха» (психологическая подготовка к ЕГЭ, ГИА).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6905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Логопедическое обследование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Нач. школа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 коррекция-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33%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338328"/>
            <a:ext cx="8291264" cy="7144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АСОШ №1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5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7704098"/>
              </p:ext>
            </p:extLst>
          </p:nvPr>
        </p:nvGraphicFramePr>
        <p:xfrm>
          <a:off x="251520" y="548680"/>
          <a:ext cx="8641085" cy="6130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1224136"/>
                <a:gridCol w="720080"/>
                <a:gridCol w="792088"/>
                <a:gridCol w="4320605"/>
              </a:tblGrid>
              <a:tr h="669052"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Тема, форма работы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5508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Психологическое просвещение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Выступление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педсовете «Профилактика суицидов»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Род.собрание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«Профилактика суицидов»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7625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 класс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класс</a:t>
                      </a:r>
                    </a:p>
                    <a:p>
                      <a:endParaRPr lang="ru-RU" sz="18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77%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87%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Занятие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Программе  «Формула успеха» (психологическая подготовка к ЕГЭ, ГИА) №1, №2</a:t>
                      </a:r>
                    </a:p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Тренинг профилактики СЭВ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762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7А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класс</a:t>
                      </a:r>
                    </a:p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7Б класс</a:t>
                      </a:r>
                    </a:p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8А класс</a:t>
                      </a:r>
                    </a:p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8Б класс</a:t>
                      </a:r>
                    </a:p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класс</a:t>
                      </a:r>
                    </a:p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классы</a:t>
                      </a:r>
                    </a:p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92%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52%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86%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78%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84%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профессиональной направленности личности.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темперамента</a:t>
                      </a:r>
                    </a:p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одаренности</a:t>
                      </a:r>
                    </a:p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СЭВ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69052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 обследование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Нач.школа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 коррекция- 12 чел (86%)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7856"/>
            <a:ext cx="8291264" cy="7144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АСОШ №2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03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9023154"/>
              </p:ext>
            </p:extLst>
          </p:nvPr>
        </p:nvGraphicFramePr>
        <p:xfrm>
          <a:off x="323528" y="836712"/>
          <a:ext cx="8641085" cy="6048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512168"/>
                <a:gridCol w="648072"/>
                <a:gridCol w="720080"/>
                <a:gridCol w="4248597"/>
              </a:tblGrid>
              <a:tr h="705372">
                <a:tc>
                  <a:txBody>
                    <a:bodyPr/>
                    <a:lstStyle/>
                    <a:p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Тема, форма работы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67635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</a:t>
                      </a:r>
                      <a:endParaRPr lang="ru-RU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 просвещение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Выступление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педсовете «Профилактика суицидов»</a:t>
                      </a:r>
                    </a:p>
                    <a:p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«Родительский авторитет»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«Проблемы в поведении учащейся 6 класса»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10558"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Род.собрание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«Профилактика суицидов»,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«Подготовка к ОГЭ»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5502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класс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87%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СЭВ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учебной мотивации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1055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 класс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класс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Занятие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Программе  «Формула успеха» (психологическая подготовка к ЕГЭ, ГИА).№1,№2</a:t>
                      </a:r>
                    </a:p>
                  </a:txBody>
                  <a:tcPr/>
                </a:tc>
              </a:tr>
              <a:tr h="1638866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Коррекционно-развивающие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занятия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2кл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5А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5Б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7Б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Индивидуальные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занятия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чел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87%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54%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73%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«Давайте жить дружно»</a:t>
                      </a:r>
                    </a:p>
                    <a:p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«Навыки общения»</a:t>
                      </a:r>
                    </a:p>
                    <a:p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«Дружный класс»</a:t>
                      </a:r>
                    </a:p>
                    <a:p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«Какой я?»</a:t>
                      </a:r>
                    </a:p>
                    <a:p>
                      <a:r>
                        <a:rPr lang="ru-RU" sz="16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Гиперактивность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поведенческие нарушения</a:t>
                      </a:r>
                    </a:p>
                  </a:txBody>
                  <a:tcPr/>
                </a:tc>
              </a:tr>
              <a:tr h="624996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</a:t>
                      </a:r>
                      <a:endParaRPr lang="ru-RU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обследов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Нач.школа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коррекция- 15 чел (62,5%)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91264" cy="7144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АСОШ №3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00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1438252"/>
              </p:ext>
            </p:extLst>
          </p:nvPr>
        </p:nvGraphicFramePr>
        <p:xfrm>
          <a:off x="179512" y="681689"/>
          <a:ext cx="8713094" cy="60150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7377"/>
                <a:gridCol w="1234337"/>
                <a:gridCol w="726081"/>
                <a:gridCol w="798689"/>
                <a:gridCol w="4356610"/>
              </a:tblGrid>
              <a:tr h="504055">
                <a:tc>
                  <a:txBody>
                    <a:bodyPr/>
                    <a:lstStyle/>
                    <a:p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Тема, форма работы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67401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</a:t>
                      </a:r>
                      <a:endParaRPr lang="ru-RU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 просвещение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3305"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1787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Тренинг на профилактику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СЭВ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52302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подгот.гр</a:t>
                      </a:r>
                      <a:endParaRPr lang="ru-RU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Подгот.гр</a:t>
                      </a:r>
                      <a:endParaRPr lang="ru-RU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класс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класс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класс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класс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48%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61%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59%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82%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Мониторинг готовности к школе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способностей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психологического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климата класса</a:t>
                      </a:r>
                    </a:p>
                    <a:p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самооценки</a:t>
                      </a:r>
                    </a:p>
                    <a:p>
                      <a:endParaRPr lang="ru-RU" sz="16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синдрома эмоционального выгорания</a:t>
                      </a:r>
                    </a:p>
                  </a:txBody>
                  <a:tcPr/>
                </a:tc>
              </a:tr>
              <a:tr h="104521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Коррекционно-развивающие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занятия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класс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класс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класс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Старшая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95%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89%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87%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«Ежик, который хотел обратить на себя внимание», «Качества людей», «Мыши водят хоровод».</a:t>
                      </a:r>
                    </a:p>
                  </a:txBody>
                  <a:tcPr/>
                </a:tc>
              </a:tr>
              <a:tr h="662846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Логопедическое обследование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ДОУ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61%</a:t>
                      </a: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коррекция- 15 чел (50%)</a:t>
                      </a:r>
                    </a:p>
                    <a:p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 коррекция- 8 чел (73%)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91264" cy="7144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АНШ №4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01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2508211"/>
              </p:ext>
            </p:extLst>
          </p:nvPr>
        </p:nvGraphicFramePr>
        <p:xfrm>
          <a:off x="179511" y="1094303"/>
          <a:ext cx="8713094" cy="55781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5"/>
                <a:gridCol w="1175529"/>
                <a:gridCol w="726081"/>
                <a:gridCol w="798689"/>
                <a:gridCol w="4356610"/>
              </a:tblGrid>
              <a:tr h="655513"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Тема, форма работы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67401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 просвещение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3305"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67401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2943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Старшая гр. </a:t>
                      </a:r>
                    </a:p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подгот.гр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81%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93%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способностей</a:t>
                      </a:r>
                    </a:p>
                    <a:p>
                      <a:endParaRPr lang="ru-RU" sz="18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синдрома эмоционального выгорания</a:t>
                      </a: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Коррекционно-развивающие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занятия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65207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 обследование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71%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коррекция- 18 чел (46%)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91264" cy="7144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«Ромашка»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39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5856008"/>
              </p:ext>
            </p:extLst>
          </p:nvPr>
        </p:nvGraphicFramePr>
        <p:xfrm>
          <a:off x="179511" y="1094303"/>
          <a:ext cx="8713094" cy="57705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3"/>
                <a:gridCol w="1103521"/>
                <a:gridCol w="726081"/>
                <a:gridCol w="798689"/>
                <a:gridCol w="4356610"/>
              </a:tblGrid>
              <a:tr h="655513"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Тема, форма работы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67401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 просвещение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3305"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549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2943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Ст-подготовит.гр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способностей</a:t>
                      </a:r>
                      <a:endParaRPr lang="ru-RU" sz="18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синдрома эмоционального выгорания</a:t>
                      </a: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Коррекционно-развивающие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занятия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Ст.подготов.гр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«Путешествие в мир сказок»</a:t>
                      </a:r>
                    </a:p>
                  </a:txBody>
                  <a:tcPr/>
                </a:tc>
              </a:tr>
              <a:tr h="865207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 обследование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73%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коррекция- 10 чел (53%)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91264" cy="7144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«Зайчик»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74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8789006"/>
              </p:ext>
            </p:extLst>
          </p:nvPr>
        </p:nvGraphicFramePr>
        <p:xfrm>
          <a:off x="179511" y="1094303"/>
          <a:ext cx="8713094" cy="544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9"/>
                <a:gridCol w="1368152"/>
                <a:gridCol w="576064"/>
                <a:gridCol w="720080"/>
                <a:gridCol w="4176589"/>
              </a:tblGrid>
              <a:tr h="655513"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Тема, форма работы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67401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 просвещение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3305"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Родительское собрание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«Одаренность»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549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Тренинг профилактики СЭВ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2943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Старшая,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подготовит.гр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</a:p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Мониторинг готовности к школе</a:t>
                      </a:r>
                    </a:p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способностей</a:t>
                      </a:r>
                      <a:endParaRPr lang="ru-RU" sz="18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СЭВ</a:t>
                      </a: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Коррекционно-развивающие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занятия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65207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Логопедическое обследование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97%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коррекция- 38 чел (67%)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91264" cy="7144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«Петушок»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02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149172"/>
              </p:ext>
            </p:extLst>
          </p:nvPr>
        </p:nvGraphicFramePr>
        <p:xfrm>
          <a:off x="179511" y="1094303"/>
          <a:ext cx="8713094" cy="5663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1"/>
                <a:gridCol w="1152128"/>
                <a:gridCol w="605466"/>
                <a:gridCol w="798689"/>
                <a:gridCol w="4356610"/>
              </a:tblGrid>
              <a:tr h="655513"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Тема, форма работы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67401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 просвещение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3305"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Родительское собрание «Скоро в школу мы пойдем»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549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2943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подготовит.гр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Подгот.гр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способностей</a:t>
                      </a:r>
                      <a:endParaRPr lang="ru-RU" sz="18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Мониторинг готовности к школе</a:t>
                      </a: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Коррекционно-развивающие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занятия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65207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Логопедическое обследование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коррекция- 32 чел (64%)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91264" cy="7144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«Березка»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38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9779962"/>
              </p:ext>
            </p:extLst>
          </p:nvPr>
        </p:nvGraphicFramePr>
        <p:xfrm>
          <a:off x="179511" y="1094303"/>
          <a:ext cx="8713094" cy="57705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3"/>
                <a:gridCol w="1224136"/>
                <a:gridCol w="605466"/>
                <a:gridCol w="798689"/>
                <a:gridCol w="4356610"/>
              </a:tblGrid>
              <a:tr h="655513"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Тема, форма работы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67401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 просвещение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3305"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549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Тренинг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профилактики СЭВ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2943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Старш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подготовит.гр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</a:p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Подгот.гр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84%</a:t>
                      </a:r>
                    </a:p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способностей</a:t>
                      </a:r>
                      <a:endParaRPr lang="ru-RU" sz="18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СЭВ</a:t>
                      </a:r>
                    </a:p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Мониторинг готовности к школе</a:t>
                      </a: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Коррекционно-развивающие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занятия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65207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 обследование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коррекция- 32 чел (64%)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91264" cy="7144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«Солнышко»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36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6944158"/>
              </p:ext>
            </p:extLst>
          </p:nvPr>
        </p:nvGraphicFramePr>
        <p:xfrm>
          <a:off x="179511" y="1094303"/>
          <a:ext cx="8713094" cy="5221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3"/>
                <a:gridCol w="1296144"/>
                <a:gridCol w="648072"/>
                <a:gridCol w="684075"/>
                <a:gridCol w="4356610"/>
              </a:tblGrid>
              <a:tr h="655513"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Тема, форма работы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67401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 просвещение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3305"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549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Тренинг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профилактики СЭВ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2943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подготовит.гр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68%</a:t>
                      </a:r>
                    </a:p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творческих способностей</a:t>
                      </a:r>
                    </a:p>
                    <a:p>
                      <a:endParaRPr lang="ru-RU" sz="18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СЭВ</a:t>
                      </a: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Коррекционно-развивающие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занятия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Подгот.гр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«Путешествие в мир сказок»</a:t>
                      </a:r>
                    </a:p>
                  </a:txBody>
                  <a:tcPr/>
                </a:tc>
              </a:tr>
              <a:tr h="865207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 обследование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87%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коррекция- 25 чел (61%)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91264" cy="7144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«Пчелка»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60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8850367"/>
              </p:ext>
            </p:extLst>
          </p:nvPr>
        </p:nvGraphicFramePr>
        <p:xfrm>
          <a:off x="179511" y="1094303"/>
          <a:ext cx="8713094" cy="5221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3"/>
                <a:gridCol w="1103521"/>
                <a:gridCol w="726081"/>
                <a:gridCol w="798689"/>
                <a:gridCol w="4356610"/>
              </a:tblGrid>
              <a:tr h="655513"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Тема, форма работы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67401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 просвещение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3305"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549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2943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подготовит.гр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53%</a:t>
                      </a:r>
                    </a:p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способностей</a:t>
                      </a:r>
                    </a:p>
                    <a:p>
                      <a:endParaRPr lang="ru-RU" sz="18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Мониторинг готовности к школе</a:t>
                      </a: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Коррекционно-развивающие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занятия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65207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 обследование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94%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коррекция- 11 чел (69%)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91264" cy="714408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Лебяженский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д/с «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Дюймовочка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31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1937554"/>
              </p:ext>
            </p:extLst>
          </p:nvPr>
        </p:nvGraphicFramePr>
        <p:xfrm>
          <a:off x="179511" y="1094303"/>
          <a:ext cx="8713094" cy="586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1"/>
                <a:gridCol w="1296144"/>
                <a:gridCol w="720080"/>
                <a:gridCol w="792088"/>
                <a:gridCol w="4104581"/>
              </a:tblGrid>
              <a:tr h="655513"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Тема, форма работы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71072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 просвещение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3305"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Род.собрание«Профилактика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суицидов»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549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5495"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Занятие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Программе  «Формула успеха» (психологическая подготовка к ЕГЭ, ГИА).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9708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endParaRPr lang="ru-RU" sz="18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ru-RU" sz="18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профессиональной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направленности </a:t>
                      </a: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Коррекционно-развивающие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занятия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«Эмоциональное отношение к школе»</a:t>
                      </a:r>
                    </a:p>
                  </a:txBody>
                  <a:tcPr/>
                </a:tc>
              </a:tr>
              <a:tr h="865207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Логопедическое обследование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ДОУ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коррекция- 3 чел (100%)</a:t>
                      </a:r>
                    </a:p>
                    <a:p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 коррекция- 4 чел (40%)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91264" cy="7144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Степношенталинская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оош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96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5668567"/>
              </p:ext>
            </p:extLst>
          </p:nvPr>
        </p:nvGraphicFramePr>
        <p:xfrm>
          <a:off x="179511" y="1094303"/>
          <a:ext cx="8713094" cy="56061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1"/>
                <a:gridCol w="1296144"/>
                <a:gridCol w="720080"/>
                <a:gridCol w="792088"/>
                <a:gridCol w="4104581"/>
              </a:tblGrid>
              <a:tr h="655513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Тема, форма работы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71072">
                <a:tc>
                  <a:txBody>
                    <a:bodyPr/>
                    <a:lstStyle/>
                    <a:p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 просвещение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3305"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Род.собрание«Профилактика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суицидов»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549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9708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7,8,9 </a:t>
                      </a:r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профессиональной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направленности </a:t>
                      </a: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Коррекционно-развивающие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занятия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6520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Логопедическое обследование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ДОУ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коррекция- 1 чел (100%)</a:t>
                      </a:r>
                    </a:p>
                    <a:p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 коррекция- 5 чел (45%)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91264" cy="7144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Левашовская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17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5052022"/>
              </p:ext>
            </p:extLst>
          </p:nvPr>
        </p:nvGraphicFramePr>
        <p:xfrm>
          <a:off x="179511" y="1094303"/>
          <a:ext cx="8713094" cy="5602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1"/>
                <a:gridCol w="1296144"/>
                <a:gridCol w="720080"/>
                <a:gridCol w="792088"/>
                <a:gridCol w="4104581"/>
              </a:tblGrid>
              <a:tr h="655513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Тема, форма работы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71072">
                <a:tc>
                  <a:txBody>
                    <a:bodyPr/>
                    <a:lstStyle/>
                    <a:p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 просвещение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3305"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Род.собрание«Профилактика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суицидов»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549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9708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Коррекционно-развивающие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занятия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6520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Логопедическое обследование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91264" cy="7144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М.Курналинская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06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6367435"/>
              </p:ext>
            </p:extLst>
          </p:nvPr>
        </p:nvGraphicFramePr>
        <p:xfrm>
          <a:off x="179511" y="1094303"/>
          <a:ext cx="8713094" cy="4882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5"/>
                <a:gridCol w="1440160"/>
                <a:gridCol w="576064"/>
                <a:gridCol w="576064"/>
                <a:gridCol w="4104581"/>
              </a:tblGrid>
              <a:tr h="655513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Тема, форма работы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7107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Психологическое просвещение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3305"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549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97080">
                <a:tc>
                  <a:txBody>
                    <a:bodyPr/>
                    <a:lstStyle/>
                    <a:p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Инд.запрос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Учащиеся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чел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Коррекционно-развивающие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занятия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6520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Логопедическое обследование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ДОУ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 коррекция- 3 (100%)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 коррекция-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(100%)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91264" cy="7144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Кр.Баранская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оош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41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2911957"/>
              </p:ext>
            </p:extLst>
          </p:nvPr>
        </p:nvGraphicFramePr>
        <p:xfrm>
          <a:off x="179511" y="1094303"/>
          <a:ext cx="8713094" cy="551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9"/>
                <a:gridCol w="1080120"/>
                <a:gridCol w="864096"/>
                <a:gridCol w="792088"/>
                <a:gridCol w="3744541"/>
              </a:tblGrid>
              <a:tr h="655513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Тема, форма работы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7107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Психологическое просвещение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3305"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549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9708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7,8,9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класс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чел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профессиональной направленности</a:t>
                      </a: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Коррекционно-развивающие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занятия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6520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Логопедическое обследование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ДОУ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 коррекция- 3 (100%)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 коррекция-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 (40%)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91264" cy="7144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Под.Шенталинская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оош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09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7737649"/>
              </p:ext>
            </p:extLst>
          </p:nvPr>
        </p:nvGraphicFramePr>
        <p:xfrm>
          <a:off x="179511" y="1094303"/>
          <a:ext cx="8713094" cy="5492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7"/>
                <a:gridCol w="1368152"/>
                <a:gridCol w="504056"/>
                <a:gridCol w="792088"/>
                <a:gridCol w="4104581"/>
              </a:tblGrid>
              <a:tr h="655513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Тема, форма работы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7107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Психологическое просвещение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3305"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549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9708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,9 класс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чел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профессиональной направленности</a:t>
                      </a: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Коррекционно-развивающие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занятия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6520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Логопедическое обследование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ДОУ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91264" cy="7144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Реченская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оош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9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3956238"/>
              </p:ext>
            </p:extLst>
          </p:nvPr>
        </p:nvGraphicFramePr>
        <p:xfrm>
          <a:off x="179511" y="1094303"/>
          <a:ext cx="8713094" cy="5816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7"/>
                <a:gridCol w="1368152"/>
                <a:gridCol w="504056"/>
                <a:gridCol w="792088"/>
                <a:gridCol w="4104581"/>
              </a:tblGrid>
              <a:tr h="655513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Тема, форма работы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7107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Психологическое просвещение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3305"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549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,11 класс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Занятие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Программе  «Формула успеха» (психологическая подготовка к ЕГЭ, ГИА).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05113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Коррекционно-развивающие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занятия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6520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Логопедическое обследование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91264" cy="7144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Сахаровская 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08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4245786"/>
              </p:ext>
            </p:extLst>
          </p:nvPr>
        </p:nvGraphicFramePr>
        <p:xfrm>
          <a:off x="179511" y="1094303"/>
          <a:ext cx="8713094" cy="5708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5"/>
                <a:gridCol w="1440160"/>
                <a:gridCol w="576064"/>
                <a:gridCol w="864096"/>
                <a:gridCol w="3816549"/>
              </a:tblGrid>
              <a:tr h="655513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Тема, форма работы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7107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Психологическое просвещение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3305"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549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,11 класс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Занятие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Программе  «Формула успеха» (психологическая подготовка к ЕГЭ, ГИА).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9708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профессиональной направленности</a:t>
                      </a: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Коррекционно-развивающие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занятия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6520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Логопедическое обследование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91264" cy="7144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Куркульская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76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6730798"/>
              </p:ext>
            </p:extLst>
          </p:nvPr>
        </p:nvGraphicFramePr>
        <p:xfrm>
          <a:off x="179511" y="1094303"/>
          <a:ext cx="8713094" cy="4882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7"/>
                <a:gridCol w="1296144"/>
                <a:gridCol w="576064"/>
                <a:gridCol w="792088"/>
                <a:gridCol w="4104581"/>
              </a:tblGrid>
              <a:tr h="655513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Тема, форма работы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7107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Психологическое просвещение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3305"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549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9708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8,9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профессиональной направленности</a:t>
                      </a: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Коррекционно-развивающие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занятия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6520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Логопедическое обследование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ДОУ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 коррекция- 8 чел (89%)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91264" cy="7144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Б.Тиганская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5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751010"/>
              </p:ext>
            </p:extLst>
          </p:nvPr>
        </p:nvGraphicFramePr>
        <p:xfrm>
          <a:off x="179511" y="1094303"/>
          <a:ext cx="8713094" cy="5704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7"/>
                <a:gridCol w="1224136"/>
                <a:gridCol w="648072"/>
                <a:gridCol w="792088"/>
                <a:gridCol w="4104581"/>
              </a:tblGrid>
              <a:tr h="655513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Тема, форма работы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7107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Психологическое просвещение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3305"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549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9,11 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Занятие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Программе  «Формула успеха» (психологическая подготовка к ЕГЭ, ГИА).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9708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Коррекционно-развивающие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занятия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6520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Логопедическое обследование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ДОУ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91264" cy="7144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Родниковская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31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55231"/>
              </p:ext>
            </p:extLst>
          </p:nvPr>
        </p:nvGraphicFramePr>
        <p:xfrm>
          <a:off x="179511" y="1094303"/>
          <a:ext cx="8713094" cy="52509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7"/>
                <a:gridCol w="1368152"/>
                <a:gridCol w="504056"/>
                <a:gridCol w="792088"/>
                <a:gridCol w="4104581"/>
              </a:tblGrid>
              <a:tr h="655513">
                <a:tc>
                  <a:txBody>
                    <a:bodyPr/>
                    <a:lstStyle/>
                    <a:p>
                      <a:r>
                        <a:rPr lang="ru-RU" sz="1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Тема, форма работы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71072"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Психологическое просвещение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3305">
                <a:tc>
                  <a:txBody>
                    <a:bodyPr/>
                    <a:lstStyle/>
                    <a:p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5495"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</a:p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9,11 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Занятие</a:t>
                      </a:r>
                      <a:r>
                        <a:rPr lang="ru-RU" sz="1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Программе  «Формула успеха» (психологическая подготовка к ЕГЭ, ГИА). №1, №2</a:t>
                      </a:r>
                      <a:endParaRPr lang="ru-RU" sz="1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97080"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9,11</a:t>
                      </a:r>
                      <a:r>
                        <a:rPr lang="ru-RU" sz="1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9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endParaRPr lang="ru-RU" sz="1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профессиональной направленности</a:t>
                      </a:r>
                    </a:p>
                  </a:txBody>
                  <a:tcPr/>
                </a:tc>
              </a:tr>
              <a:tr h="865207"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Логопедическое обследование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ДОУ (Ромодан)</a:t>
                      </a:r>
                    </a:p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9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Масловка</a:t>
                      </a:r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</a:t>
                      </a:r>
                      <a:r>
                        <a:rPr lang="ru-RU" sz="1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коррекция- 2 (100%)</a:t>
                      </a:r>
                    </a:p>
                    <a:p>
                      <a:r>
                        <a:rPr lang="ru-RU" sz="1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 коррекция- 2 (100%)</a:t>
                      </a:r>
                    </a:p>
                    <a:p>
                      <a:r>
                        <a:rPr lang="ru-RU" sz="1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 коррекция- 4 чел (44%)</a:t>
                      </a:r>
                      <a:endParaRPr lang="ru-RU" sz="1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91264" cy="7144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Ромодановская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40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2045809"/>
              </p:ext>
            </p:extLst>
          </p:nvPr>
        </p:nvGraphicFramePr>
        <p:xfrm>
          <a:off x="179511" y="1094303"/>
          <a:ext cx="8713094" cy="5007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7"/>
                <a:gridCol w="1368152"/>
                <a:gridCol w="504056"/>
                <a:gridCol w="792088"/>
                <a:gridCol w="4104581"/>
              </a:tblGrid>
              <a:tr h="655513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Тема, форма работы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7107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Психологическое просвещение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3305"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549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класс</a:t>
                      </a:r>
                    </a:p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Занятие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Программе  «Формула успеха» (психологическая подготовка к ЕГЭ, ГИА). №1</a:t>
                      </a:r>
                    </a:p>
                  </a:txBody>
                  <a:tcPr/>
                </a:tc>
              </a:tr>
              <a:tr h="69708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7,8,9,10,11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профессиональной направленности</a:t>
                      </a:r>
                    </a:p>
                  </a:txBody>
                  <a:tcPr/>
                </a:tc>
              </a:tr>
              <a:tr h="86520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Логопедическое обследование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коррекция- 8 (47%)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91264" cy="7144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Большеполянская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сош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5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8568017"/>
              </p:ext>
            </p:extLst>
          </p:nvPr>
        </p:nvGraphicFramePr>
        <p:xfrm>
          <a:off x="179511" y="1094303"/>
          <a:ext cx="8713094" cy="5492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7"/>
                <a:gridCol w="1224136"/>
                <a:gridCol w="648072"/>
                <a:gridCol w="792088"/>
                <a:gridCol w="4104581"/>
              </a:tblGrid>
              <a:tr h="655513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Тема, форма работы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7107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Психологическое просвещение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«Профилактика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суицидов»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3305"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549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549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Коррекционно-развивающие занятия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«Эмоциональное отношение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 школе»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9708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7,8,9 </a:t>
                      </a:r>
                      <a:r>
                        <a:rPr lang="ru-RU" sz="20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endParaRPr lang="ru-RU" sz="20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0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0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Инд.обслед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профессиональной направленности</a:t>
                      </a:r>
                    </a:p>
                    <a:p>
                      <a:endParaRPr lang="ru-RU" sz="20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0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6520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Логопедическое обследование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ДОУ 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коррекция- 3 (94%)</a:t>
                      </a:r>
                    </a:p>
                    <a:p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Необходима коррекция- 5 (63%)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91264" cy="7144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Ялкинская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оош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25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Диагностика СЭВ-11 человек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Центр детского творчества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068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2133</TotalTime>
  <Words>1725</Words>
  <Application>Microsoft Office PowerPoint</Application>
  <PresentationFormat>Экран (4:3)</PresentationFormat>
  <Paragraphs>853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Волна</vt:lpstr>
      <vt:lpstr>    Отчет о проделанной работе   Психолого- педагогической службы Алексеевского МР РТ   январь-апрель 2017г.</vt:lpstr>
      <vt:lpstr>Статистическая справка за январь-апрель 2017г. </vt:lpstr>
      <vt:lpstr>Количество предоставленных услуг  (школы пгт.Алексеевское)</vt:lpstr>
      <vt:lpstr>Общий охват участников образовательного процесса (школы пгт.Алексеевское)</vt:lpstr>
      <vt:lpstr>Количество предоставленных услуг  (ДОУ пгт.Алексеевское)</vt:lpstr>
      <vt:lpstr>Общий охват участников образовательного процесса (ДОУ пгт.Алексеевское)</vt:lpstr>
      <vt:lpstr>Количество предоставленных услуг  (школы района)</vt:lpstr>
      <vt:lpstr>Общий охват участников образовательного процесса (школы района)</vt:lpstr>
      <vt:lpstr>Оставшиеся ОУ</vt:lpstr>
      <vt:lpstr>АСОШ №1</vt:lpstr>
      <vt:lpstr>АСОШ №2</vt:lpstr>
      <vt:lpstr>АСОШ №3</vt:lpstr>
      <vt:lpstr>АНШ №4</vt:lpstr>
      <vt:lpstr>МБДОУ «Ромашка»</vt:lpstr>
      <vt:lpstr>МБДОУ «Зайчик»</vt:lpstr>
      <vt:lpstr>МБДОУ «Петушок»</vt:lpstr>
      <vt:lpstr>МБДОУ «Березка»</vt:lpstr>
      <vt:lpstr>МБДОУ «Солнышко»</vt:lpstr>
      <vt:lpstr>МБДОУ «Пчелка»</vt:lpstr>
      <vt:lpstr>МБДОУ «Лебяженский д/с «Дюймовочка»</vt:lpstr>
      <vt:lpstr>МБОУ Степношенталинская оош</vt:lpstr>
      <vt:lpstr>МБОУ Левашовская  сош</vt:lpstr>
      <vt:lpstr>МБОУ М.Курналинская  сош</vt:lpstr>
      <vt:lpstr>МБОУ Кр.Баранская  оош</vt:lpstr>
      <vt:lpstr>МБОУ Под.Шенталинская  оош</vt:lpstr>
      <vt:lpstr>МБОУ Реченская  оош</vt:lpstr>
      <vt:lpstr>МБОУ Сахаровская  сош</vt:lpstr>
      <vt:lpstr>МБОУ Куркульская  сош</vt:lpstr>
      <vt:lpstr>МБОУ Б.Тиганская  сош</vt:lpstr>
      <vt:lpstr>МБОУ Родниковская сош</vt:lpstr>
      <vt:lpstr>МБОУ Ромодановская сош</vt:lpstr>
      <vt:lpstr>МБОУ Большеполянская сош</vt:lpstr>
      <vt:lpstr>МБОУ Ялкинская оош</vt:lpstr>
      <vt:lpstr>Центр детского творчества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Психолого- педагогической службы за 1 квартал 2017 года</dc:title>
  <dc:creator>ольга</dc:creator>
  <cp:lastModifiedBy>ольга</cp:lastModifiedBy>
  <cp:revision>60</cp:revision>
  <dcterms:created xsi:type="dcterms:W3CDTF">2017-04-12T08:39:43Z</dcterms:created>
  <dcterms:modified xsi:type="dcterms:W3CDTF">2017-04-27T09:38:28Z</dcterms:modified>
</cp:coreProperties>
</file>